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7" r:id="rId2"/>
    <p:sldId id="259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2650C-0DDE-2643-8EA5-F62DEDCA8142}" type="datetimeFigureOut">
              <a:rPr lang="es-ES_tradnl" smtClean="0"/>
              <a:t>4/7/19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los estilos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E8A896-E126-614C-8155-AB01C4A7F667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3370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57D91-7009-4497-9444-CF614E9E45BF}" type="datetimeFigureOut">
              <a:rPr lang="es-ES" smtClean="0"/>
              <a:t>4/7/19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58B5B-3716-48F8-911C-4891E754D87A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57D91-7009-4497-9444-CF614E9E45BF}" type="datetimeFigureOut">
              <a:rPr lang="es-ES" smtClean="0"/>
              <a:t>4/7/19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58B5B-3716-48F8-911C-4891E754D87A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57D91-7009-4497-9444-CF614E9E45BF}" type="datetimeFigureOut">
              <a:rPr lang="es-ES" smtClean="0"/>
              <a:t>4/7/19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58B5B-3716-48F8-911C-4891E754D87A}" type="slidenum">
              <a:rPr lang="es-ES" smtClean="0"/>
              <a:t>‹Nr.›</a:t>
            </a:fld>
            <a:endParaRPr lang="es-E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57D91-7009-4497-9444-CF614E9E45BF}" type="datetimeFigureOut">
              <a:rPr lang="es-ES" smtClean="0"/>
              <a:t>4/7/19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58B5B-3716-48F8-911C-4891E754D87A}" type="slidenum">
              <a:rPr lang="es-ES" smtClean="0"/>
              <a:t>‹Nr.›</a:t>
            </a:fld>
            <a:endParaRPr lang="es-E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57D91-7009-4497-9444-CF614E9E45BF}" type="datetimeFigureOut">
              <a:rPr lang="es-ES" smtClean="0"/>
              <a:t>4/7/19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58B5B-3716-48F8-911C-4891E754D87A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57D91-7009-4497-9444-CF614E9E45BF}" type="datetimeFigureOut">
              <a:rPr lang="es-ES" smtClean="0"/>
              <a:t>4/7/19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58B5B-3716-48F8-911C-4891E754D87A}" type="slidenum">
              <a:rPr lang="es-ES" smtClean="0"/>
              <a:t>‹Nr.›</a:t>
            </a:fld>
            <a:endParaRPr lang="es-E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57D91-7009-4497-9444-CF614E9E45BF}" type="datetimeFigureOut">
              <a:rPr lang="es-ES" smtClean="0"/>
              <a:t>4/7/19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58B5B-3716-48F8-911C-4891E754D87A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57D91-7009-4497-9444-CF614E9E45BF}" type="datetimeFigureOut">
              <a:rPr lang="es-ES" smtClean="0"/>
              <a:t>4/7/19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58B5B-3716-48F8-911C-4891E754D87A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57D91-7009-4497-9444-CF614E9E45BF}" type="datetimeFigureOut">
              <a:rPr lang="es-ES" smtClean="0"/>
              <a:t>4/7/19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58B5B-3716-48F8-911C-4891E754D87A}" type="slidenum">
              <a:rPr lang="es-ES" smtClean="0"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57D91-7009-4497-9444-CF614E9E45BF}" type="datetimeFigureOut">
              <a:rPr lang="es-ES" smtClean="0"/>
              <a:t>4/7/19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58B5B-3716-48F8-911C-4891E754D87A}" type="slidenum">
              <a:rPr lang="es-ES" smtClean="0"/>
              <a:t>‹Nr.›</a:t>
            </a:fld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57D91-7009-4497-9444-CF614E9E45BF}" type="datetimeFigureOut">
              <a:rPr lang="es-ES" smtClean="0"/>
              <a:t>4/7/19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58B5B-3716-48F8-911C-4891E754D87A}" type="slidenum">
              <a:rPr lang="es-ES" smtClean="0"/>
              <a:t>‹Nr.›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FD957D91-7009-4497-9444-CF614E9E45BF}" type="datetimeFigureOut">
              <a:rPr lang="es-ES" smtClean="0"/>
              <a:t>4/7/19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39258B5B-3716-48F8-911C-4891E754D87A}" type="slidenum">
              <a:rPr lang="es-ES" smtClean="0"/>
              <a:t>‹Nr.›</a:t>
            </a:fld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gif"/><Relationship Id="rId3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Regla de localización </a:t>
            </a:r>
            <a:br>
              <a:rPr lang="es-ES" dirty="0" smtClean="0"/>
            </a:br>
            <a:r>
              <a:rPr lang="es-ES" dirty="0" smtClean="0"/>
              <a:t>de los Servicios de Publicidad y los </a:t>
            </a:r>
            <a:r>
              <a:rPr lang="es-ES" dirty="0"/>
              <a:t>Servicios prestados por </a:t>
            </a:r>
            <a:r>
              <a:rPr lang="es-ES" dirty="0" smtClean="0"/>
              <a:t>vía </a:t>
            </a:r>
            <a:r>
              <a:rPr lang="es-ES" dirty="0"/>
              <a:t>electrónica </a:t>
            </a:r>
            <a:r>
              <a:rPr lang="es-ES" dirty="0" smtClean="0"/>
              <a:t>a Operadoras de Juego en línea establecidas en Ceuta </a:t>
            </a:r>
            <a:endParaRPr lang="es-ES" dirty="0"/>
          </a:p>
        </p:txBody>
      </p:sp>
      <p:pic>
        <p:nvPicPr>
          <p:cNvPr id="1026" name="Picture 2" descr="Resultado de imagen de oast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292940"/>
            <a:ext cx="2160240" cy="1222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sultado de imagen de ciudad autonoma de ceut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292940"/>
            <a:ext cx="20764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1680335" y="3501008"/>
            <a:ext cx="60901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b="1" dirty="0" smtClean="0"/>
              <a:t>Impuesto sobre la Producción, los Servicios y la Importación</a:t>
            </a:r>
          </a:p>
          <a:p>
            <a:pPr algn="ctr"/>
            <a:r>
              <a:rPr lang="es-ES" b="1" dirty="0" smtClean="0"/>
              <a:t>(I.P.S.I.) Ley 8/1991, de 25 de marzo.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86801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72556" y="260648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Esquema Tributación </a:t>
            </a:r>
            <a:br>
              <a:rPr lang="es-ES" dirty="0" smtClean="0"/>
            </a:br>
            <a:r>
              <a:rPr lang="es-ES" dirty="0" smtClean="0"/>
              <a:t>Prestaciones de Servicios B2B</a:t>
            </a:r>
            <a:endParaRPr lang="es-ES" dirty="0"/>
          </a:p>
        </p:txBody>
      </p:sp>
      <p:sp>
        <p:nvSpPr>
          <p:cNvPr id="4" name="3 Hexágono"/>
          <p:cNvSpPr/>
          <p:nvPr/>
        </p:nvSpPr>
        <p:spPr>
          <a:xfrm>
            <a:off x="162007" y="2015616"/>
            <a:ext cx="2376264" cy="2210544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Entidad</a:t>
            </a:r>
          </a:p>
          <a:p>
            <a:pPr algn="ctr"/>
            <a:r>
              <a:rPr lang="es-ES" dirty="0" smtClean="0"/>
              <a:t>No</a:t>
            </a:r>
          </a:p>
          <a:p>
            <a:pPr algn="ctr"/>
            <a:r>
              <a:rPr lang="es-ES" dirty="0" smtClean="0"/>
              <a:t>Residente en</a:t>
            </a:r>
          </a:p>
          <a:p>
            <a:pPr algn="ctr"/>
            <a:r>
              <a:rPr lang="es-ES" dirty="0" smtClean="0"/>
              <a:t>Ceuta</a:t>
            </a:r>
            <a:endParaRPr lang="es-ES" dirty="0"/>
          </a:p>
        </p:txBody>
      </p:sp>
      <p:sp>
        <p:nvSpPr>
          <p:cNvPr id="5" name="4 Hexágono"/>
          <p:cNvSpPr/>
          <p:nvPr/>
        </p:nvSpPr>
        <p:spPr>
          <a:xfrm>
            <a:off x="4410479" y="1987442"/>
            <a:ext cx="2376264" cy="2210544"/>
          </a:xfrm>
          <a:prstGeom prst="hexago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Operadora de Juego en línea</a:t>
            </a:r>
          </a:p>
          <a:p>
            <a:pPr algn="ctr"/>
            <a:r>
              <a:rPr lang="es-ES" b="1" dirty="0" smtClean="0"/>
              <a:t>Realmente radicada en</a:t>
            </a:r>
          </a:p>
          <a:p>
            <a:pPr algn="ctr"/>
            <a:r>
              <a:rPr lang="es-ES" b="1" dirty="0" smtClean="0"/>
              <a:t>Ceuta</a:t>
            </a:r>
            <a:endParaRPr lang="es-ES" b="1" dirty="0"/>
          </a:p>
        </p:txBody>
      </p:sp>
      <p:sp>
        <p:nvSpPr>
          <p:cNvPr id="6" name="5 Flecha derecha"/>
          <p:cNvSpPr/>
          <p:nvPr/>
        </p:nvSpPr>
        <p:spPr>
          <a:xfrm>
            <a:off x="2689965" y="2760848"/>
            <a:ext cx="1584176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CuadroTexto"/>
          <p:cNvSpPr txBox="1"/>
          <p:nvPr/>
        </p:nvSpPr>
        <p:spPr>
          <a:xfrm>
            <a:off x="2379832" y="1775838"/>
            <a:ext cx="220445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b="1" dirty="0" smtClean="0"/>
              <a:t>Regla General</a:t>
            </a:r>
          </a:p>
          <a:p>
            <a:pPr algn="ctr"/>
            <a:r>
              <a:rPr lang="es-ES" dirty="0" smtClean="0"/>
              <a:t>Art.69.Uno.1º LIVA</a:t>
            </a:r>
          </a:p>
          <a:p>
            <a:pPr algn="ctr"/>
            <a:r>
              <a:rPr lang="es-ES" b="1" dirty="0" smtClean="0"/>
              <a:t>Business to Business</a:t>
            </a:r>
          </a:p>
          <a:p>
            <a:pPr algn="ctr"/>
            <a:r>
              <a:rPr lang="es-ES" b="1" dirty="0" smtClean="0"/>
              <a:t>B2B</a:t>
            </a:r>
            <a:endParaRPr lang="es-ES" b="1" dirty="0"/>
          </a:p>
        </p:txBody>
      </p:sp>
      <p:sp>
        <p:nvSpPr>
          <p:cNvPr id="10" name="9 Rectángulo"/>
          <p:cNvSpPr/>
          <p:nvPr/>
        </p:nvSpPr>
        <p:spPr>
          <a:xfrm>
            <a:off x="7176006" y="1754433"/>
            <a:ext cx="1500450" cy="8262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004821"/>
                </a:solidFill>
              </a:rPr>
              <a:t>Operación sujeta a I.P.S.I.</a:t>
            </a:r>
            <a:endParaRPr lang="es-ES" b="1" dirty="0">
              <a:solidFill>
                <a:srgbClr val="004821"/>
              </a:solidFill>
            </a:endParaRPr>
          </a:p>
        </p:txBody>
      </p:sp>
      <p:cxnSp>
        <p:nvCxnSpPr>
          <p:cNvPr id="13" name="12 Conector angular"/>
          <p:cNvCxnSpPr>
            <a:stCxn id="5" idx="0"/>
            <a:endCxn id="10" idx="1"/>
          </p:cNvCxnSpPr>
          <p:nvPr/>
        </p:nvCxnSpPr>
        <p:spPr>
          <a:xfrm flipV="1">
            <a:off x="6786743" y="2167560"/>
            <a:ext cx="389263" cy="925154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Rectángulo"/>
          <p:cNvSpPr/>
          <p:nvPr/>
        </p:nvSpPr>
        <p:spPr>
          <a:xfrm>
            <a:off x="7176006" y="2673782"/>
            <a:ext cx="1500450" cy="11110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Auto</a:t>
            </a:r>
          </a:p>
          <a:p>
            <a:pPr algn="ctr"/>
            <a:r>
              <a:rPr lang="es-ES" dirty="0" smtClean="0"/>
              <a:t>Repercusión</a:t>
            </a:r>
            <a:endParaRPr lang="es-ES" dirty="0"/>
          </a:p>
        </p:txBody>
      </p:sp>
      <p:cxnSp>
        <p:nvCxnSpPr>
          <p:cNvPr id="16" name="15 Conector angular"/>
          <p:cNvCxnSpPr/>
          <p:nvPr/>
        </p:nvCxnSpPr>
        <p:spPr>
          <a:xfrm>
            <a:off x="6786743" y="3120888"/>
            <a:ext cx="391425" cy="162052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23 Rectángulo"/>
          <p:cNvSpPr/>
          <p:nvPr/>
        </p:nvSpPr>
        <p:spPr>
          <a:xfrm>
            <a:off x="7178168" y="3937259"/>
            <a:ext cx="1498288" cy="155196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Tipo Impositivo </a:t>
            </a:r>
            <a:r>
              <a:rPr lang="es-ES" dirty="0" err="1" smtClean="0"/>
              <a:t>Super</a:t>
            </a:r>
            <a:r>
              <a:rPr lang="es-ES" dirty="0" smtClean="0"/>
              <a:t> Reducido</a:t>
            </a:r>
          </a:p>
          <a:p>
            <a:pPr algn="ctr"/>
            <a:r>
              <a:rPr lang="es-ES" dirty="0" smtClean="0"/>
              <a:t>0,5%</a:t>
            </a:r>
            <a:endParaRPr lang="es-ES" dirty="0"/>
          </a:p>
        </p:txBody>
      </p:sp>
      <p:sp>
        <p:nvSpPr>
          <p:cNvPr id="28" name="27 Rectángulo"/>
          <p:cNvSpPr/>
          <p:nvPr/>
        </p:nvSpPr>
        <p:spPr>
          <a:xfrm>
            <a:off x="3546383" y="5489223"/>
            <a:ext cx="3240360" cy="12188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just">
              <a:buFontTx/>
              <a:buChar char="-"/>
            </a:pPr>
            <a:r>
              <a:rPr lang="es-ES" dirty="0" smtClean="0"/>
              <a:t>Servicios Publicidad.</a:t>
            </a:r>
            <a:endParaRPr lang="es-ES" dirty="0"/>
          </a:p>
          <a:p>
            <a:pPr marL="171450" indent="-171450" algn="just">
              <a:buFontTx/>
              <a:buChar char="-"/>
            </a:pPr>
            <a:r>
              <a:rPr lang="es-ES" dirty="0" smtClean="0"/>
              <a:t>Prestados por vía electrónica.</a:t>
            </a:r>
            <a:endParaRPr lang="es-ES" dirty="0"/>
          </a:p>
        </p:txBody>
      </p:sp>
      <p:sp>
        <p:nvSpPr>
          <p:cNvPr id="29" name="28 Elipse"/>
          <p:cNvSpPr/>
          <p:nvPr/>
        </p:nvSpPr>
        <p:spPr>
          <a:xfrm>
            <a:off x="2306283" y="3784859"/>
            <a:ext cx="2480199" cy="147384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No procede la aplicación</a:t>
            </a:r>
          </a:p>
          <a:p>
            <a:pPr algn="ctr"/>
            <a:r>
              <a:rPr lang="es-ES" dirty="0" smtClean="0"/>
              <a:t>Regla Especial </a:t>
            </a:r>
          </a:p>
          <a:p>
            <a:pPr algn="ctr"/>
            <a:r>
              <a:rPr lang="es-ES" dirty="0" smtClean="0"/>
              <a:t>Art.70.Dos LIVA</a:t>
            </a:r>
            <a:endParaRPr lang="es-ES" dirty="0"/>
          </a:p>
        </p:txBody>
      </p:sp>
      <p:sp>
        <p:nvSpPr>
          <p:cNvPr id="30" name="29 Flecha derecha"/>
          <p:cNvSpPr/>
          <p:nvPr/>
        </p:nvSpPr>
        <p:spPr>
          <a:xfrm rot="19549489">
            <a:off x="1861160" y="4782257"/>
            <a:ext cx="643158" cy="576064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</a:rPr>
              <a:t>1</a:t>
            </a:r>
            <a:endParaRPr lang="es-ES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31 Rectángulo"/>
          <p:cNvSpPr/>
          <p:nvPr/>
        </p:nvSpPr>
        <p:spPr>
          <a:xfrm>
            <a:off x="146843" y="5369377"/>
            <a:ext cx="2412688" cy="13386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/>
              <a:t>Informe </a:t>
            </a:r>
            <a:r>
              <a:rPr lang="es-ES" b="1" dirty="0" err="1" smtClean="0"/>
              <a:t>D.G.Tributos</a:t>
            </a:r>
            <a:endParaRPr lang="es-ES" b="1" dirty="0" smtClean="0"/>
          </a:p>
          <a:p>
            <a:pPr algn="ctr"/>
            <a:r>
              <a:rPr lang="es-ES" sz="1400" b="1" dirty="0" smtClean="0"/>
              <a:t>Nº AF1825-18</a:t>
            </a:r>
          </a:p>
          <a:p>
            <a:pPr algn="ctr"/>
            <a:r>
              <a:rPr lang="es-ES" sz="1400" b="1" dirty="0" smtClean="0"/>
              <a:t>28/06/2019</a:t>
            </a:r>
            <a:endParaRPr lang="es-ES" sz="1400" b="1" dirty="0"/>
          </a:p>
        </p:txBody>
      </p:sp>
      <p:sp>
        <p:nvSpPr>
          <p:cNvPr id="33" name="32 Flecha a la derecha con bandas"/>
          <p:cNvSpPr/>
          <p:nvPr/>
        </p:nvSpPr>
        <p:spPr>
          <a:xfrm rot="19919435">
            <a:off x="6301899" y="4852740"/>
            <a:ext cx="720080" cy="505146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4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34" name="33 Flecha a la derecha con bandas"/>
          <p:cNvSpPr/>
          <p:nvPr/>
        </p:nvSpPr>
        <p:spPr>
          <a:xfrm>
            <a:off x="2610584" y="5810593"/>
            <a:ext cx="811016" cy="576064"/>
          </a:xfrm>
          <a:prstGeom prst="striped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3</a:t>
            </a:r>
            <a:endParaRPr lang="es-ES" dirty="0">
              <a:ln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35" name="34 Flecha abajo"/>
          <p:cNvSpPr/>
          <p:nvPr/>
        </p:nvSpPr>
        <p:spPr>
          <a:xfrm>
            <a:off x="3135298" y="3289187"/>
            <a:ext cx="572605" cy="495672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chemeClr val="tx1"/>
                </a:solidFill>
              </a:rPr>
              <a:t>2</a:t>
            </a:r>
            <a:endParaRPr lang="es-E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64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72</TotalTime>
  <Words>83</Words>
  <Application>Microsoft Macintosh PowerPoint</Application>
  <PresentationFormat>Presentación en pantalla (4:3)</PresentationFormat>
  <Paragraphs>32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Calibri</vt:lpstr>
      <vt:lpstr>Candara</vt:lpstr>
      <vt:lpstr>Symbol</vt:lpstr>
      <vt:lpstr>Forma de onda</vt:lpstr>
      <vt:lpstr>  Regla de localización  de los Servicios de Publicidad y los Servicios prestados por vía electrónica a Operadoras de Juego en línea establecidas en Ceuta </vt:lpstr>
      <vt:lpstr>Esquema Tributación  Prestaciones de Servicios B2B</vt:lpstr>
    </vt:vector>
  </TitlesOfParts>
  <LinksUpToDate>false</LinksUpToDate>
  <SharedDoc>false</SharedDoc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Regla de localización  de los Servicios de Publicidad y los Servicios por vía electrónica prestados a Operadoras de Juego en línea establecidas en Ceuta</dc:title>
  <dc:creator>Cristobal Borrego</dc:creator>
  <cp:lastModifiedBy>Microsoft Office User</cp:lastModifiedBy>
  <cp:revision>5</cp:revision>
  <dcterms:created xsi:type="dcterms:W3CDTF">2019-07-04T09:42:29Z</dcterms:created>
  <dcterms:modified xsi:type="dcterms:W3CDTF">2019-07-04T12:03:50Z</dcterms:modified>
</cp:coreProperties>
</file>