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2650C-0DDE-2643-8EA5-F62DEDCA8142}" type="datetimeFigureOut">
              <a:rPr lang="es-ES_tradnl" smtClean="0"/>
              <a:t>4/7/19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8A896-E126-614C-8155-AB01C4A7F66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337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Regla para considerar a una operadora de juego en línea realmente radicada en Ceuta</a:t>
            </a:r>
            <a:endParaRPr lang="es-ES" dirty="0"/>
          </a:p>
        </p:txBody>
      </p:sp>
      <p:pic>
        <p:nvPicPr>
          <p:cNvPr id="1026" name="Picture 2" descr="Resultado de imagen de oast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92940"/>
            <a:ext cx="2160240" cy="122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ciudad autonoma de ceu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292940"/>
            <a:ext cx="20764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136133" y="3501008"/>
            <a:ext cx="7178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/>
              <a:t>Artículo 48.7.2 de la Ley 13/2011, de 27 de mayo, de regulación del juego.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3037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72556" y="2606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Regla Realmente Radicadas</a:t>
            </a:r>
            <a:br>
              <a:rPr lang="es-ES" dirty="0" smtClean="0"/>
            </a:br>
            <a:r>
              <a:rPr lang="es-ES" dirty="0" smtClean="0"/>
              <a:t>Operadoras de Juego en línea</a:t>
            </a:r>
            <a:endParaRPr lang="es-ES" dirty="0"/>
          </a:p>
        </p:txBody>
      </p:sp>
      <p:sp>
        <p:nvSpPr>
          <p:cNvPr id="19" name="18 Hexágono"/>
          <p:cNvSpPr/>
          <p:nvPr/>
        </p:nvSpPr>
        <p:spPr>
          <a:xfrm>
            <a:off x="116615" y="2736225"/>
            <a:ext cx="2376264" cy="2210544"/>
          </a:xfrm>
          <a:prstGeom prst="hex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Operadora de Juego en línea</a:t>
            </a:r>
          </a:p>
          <a:p>
            <a:pPr algn="ctr"/>
            <a:r>
              <a:rPr lang="es-ES" b="1" dirty="0" smtClean="0"/>
              <a:t>Realmente radicada en</a:t>
            </a:r>
          </a:p>
          <a:p>
            <a:pPr algn="ctr"/>
            <a:r>
              <a:rPr lang="es-ES" b="1" dirty="0" smtClean="0"/>
              <a:t>Ceuta</a:t>
            </a:r>
            <a:endParaRPr lang="es-ES" b="1" dirty="0"/>
          </a:p>
        </p:txBody>
      </p:sp>
      <p:sp>
        <p:nvSpPr>
          <p:cNvPr id="20" name="19 Rectángulo"/>
          <p:cNvSpPr/>
          <p:nvPr/>
        </p:nvSpPr>
        <p:spPr>
          <a:xfrm>
            <a:off x="2987824" y="1949197"/>
            <a:ext cx="5544616" cy="1479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/>
              <a:t>Que más del 50 por ciento de los medios personales de la operadora, es decir, de su plantilla, estén adscritos a su sede en Ceuta o Melilla y tengan allí su residencia habitual. </a:t>
            </a:r>
            <a:endParaRPr lang="es-ES" dirty="0"/>
          </a:p>
        </p:txBody>
      </p:sp>
      <p:cxnSp>
        <p:nvCxnSpPr>
          <p:cNvPr id="21" name="20 Conector angular"/>
          <p:cNvCxnSpPr>
            <a:endCxn id="20" idx="1"/>
          </p:cNvCxnSpPr>
          <p:nvPr/>
        </p:nvCxnSpPr>
        <p:spPr>
          <a:xfrm flipV="1">
            <a:off x="2245406" y="2689099"/>
            <a:ext cx="742418" cy="576198"/>
          </a:xfrm>
          <a:prstGeom prst="bentConnector3">
            <a:avLst>
              <a:gd name="adj1" fmla="val -47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2987824" y="3573016"/>
            <a:ext cx="5544616" cy="12213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/>
              <a:t>Que más del 50 por ciento de los costes de personal totales de la empresa (masa salarial) corresponda a los empleados adscritos a su sede en Ceuta o Melilla y tengan allí su residencia habitual. </a:t>
            </a:r>
            <a:endParaRPr lang="es-ES" dirty="0"/>
          </a:p>
        </p:txBody>
      </p:sp>
      <p:cxnSp>
        <p:nvCxnSpPr>
          <p:cNvPr id="23" name="22 Conector angular"/>
          <p:cNvCxnSpPr/>
          <p:nvPr/>
        </p:nvCxnSpPr>
        <p:spPr>
          <a:xfrm>
            <a:off x="2184570" y="4532897"/>
            <a:ext cx="803253" cy="691401"/>
          </a:xfrm>
          <a:prstGeom prst="bentConnector3">
            <a:avLst>
              <a:gd name="adj1" fmla="val -28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2987824" y="4957548"/>
            <a:ext cx="5544616" cy="15519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b="1" dirty="0"/>
              <a:t>Que el conjunto de servicios recibidos por la operadora de otras empresas del grupo (servicios </a:t>
            </a:r>
            <a:r>
              <a:rPr lang="es-ES" b="1" dirty="0" err="1"/>
              <a:t>intragrupo</a:t>
            </a:r>
            <a:r>
              <a:rPr lang="es-ES" b="1" dirty="0"/>
              <a:t>) no supere el 50 por ciento del total de los costes de la operadora, y ello con independencia de la radicación de las demás empresas del grupo. 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146843" y="5369377"/>
            <a:ext cx="2412688" cy="1338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Consulta Vinculante </a:t>
            </a:r>
            <a:r>
              <a:rPr lang="es-ES" b="1" dirty="0" err="1" smtClean="0"/>
              <a:t>D.G.Tributos</a:t>
            </a:r>
            <a:endParaRPr lang="es-ES" b="1" dirty="0" smtClean="0"/>
          </a:p>
          <a:p>
            <a:pPr algn="ctr"/>
            <a:r>
              <a:rPr lang="es-ES" sz="1400" b="1" dirty="0" smtClean="0"/>
              <a:t>V0760-19</a:t>
            </a:r>
          </a:p>
          <a:p>
            <a:pPr algn="ctr"/>
            <a:r>
              <a:rPr lang="es-ES" sz="1400" b="1" dirty="0" smtClean="0"/>
              <a:t>04/04/2019</a:t>
            </a:r>
            <a:endParaRPr lang="es-ES" sz="1400" b="1" dirty="0"/>
          </a:p>
        </p:txBody>
      </p:sp>
      <p:cxnSp>
        <p:nvCxnSpPr>
          <p:cNvPr id="66" name="65 Conector recto de flecha"/>
          <p:cNvCxnSpPr>
            <a:endCxn id="22" idx="1"/>
          </p:cNvCxnSpPr>
          <p:nvPr/>
        </p:nvCxnSpPr>
        <p:spPr>
          <a:xfrm>
            <a:off x="2339752" y="4183693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646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</TotalTime>
  <Words>156</Words>
  <Application>Microsoft Macintosh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Forma de onda</vt:lpstr>
      <vt:lpstr>  Regla para considerar a una operadora de juego en línea realmente radicada en Ceuta</vt:lpstr>
      <vt:lpstr>Regla Realmente Radicadas Operadoras de Juego en línea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Regla de localización  de los Servicios de Publicidad y los Servicios por vía electrónica prestados a Operadoras de Juego en línea establecidas en Ceuta</dc:title>
  <dc:creator>Cristobal Borrego</dc:creator>
  <cp:lastModifiedBy>Microsoft Office User</cp:lastModifiedBy>
  <cp:revision>6</cp:revision>
  <dcterms:created xsi:type="dcterms:W3CDTF">2019-07-04T09:42:29Z</dcterms:created>
  <dcterms:modified xsi:type="dcterms:W3CDTF">2019-07-04T12:04:35Z</dcterms:modified>
</cp:coreProperties>
</file>